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1" r:id="rId8"/>
    <p:sldId id="262" r:id="rId9"/>
    <p:sldId id="263" r:id="rId10"/>
    <p:sldId id="265" r:id="rId11"/>
    <p:sldId id="266" r:id="rId12"/>
    <p:sldId id="268" r:id="rId13"/>
    <p:sldId id="267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21"/>
    <p:restoredTop sz="94613"/>
  </p:normalViewPr>
  <p:slideViewPr>
    <p:cSldViewPr snapToGrid="0" snapToObjects="1">
      <p:cViewPr>
        <p:scale>
          <a:sx n="76" d="100"/>
          <a:sy n="76" d="100"/>
        </p:scale>
        <p:origin x="2448" y="1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50D65-C64D-44FB-9152-4CC2DE0C9198}" type="datetime1">
              <a:rPr lang="en-US" smtClean="0"/>
              <a:pPr/>
              <a:t>8/21/16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5EB0-D091-417E-ACD5-D65E1C7D8524}" type="datetime1">
              <a:rPr lang="en-US" smtClean="0"/>
              <a:pPr/>
              <a:t>8/21/16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A09F9-C7D6-4C52-A7E8-5101239A0BA2}" type="datetime1">
              <a:rPr lang="en-US" smtClean="0"/>
              <a:pPr/>
              <a:t>8/21/16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E64A4-35FB-42B6-9183-2C0CE0E36649}" type="datetime1">
              <a:rPr lang="en-US" smtClean="0"/>
              <a:pPr/>
              <a:t>8/21/16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683B9-6ECA-47FA-93CF-B124A0FAC208}" type="datetime1">
              <a:rPr lang="en-US" smtClean="0"/>
              <a:pPr/>
              <a:t>8/21/16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FF66B-9476-4BB3-85E9-E01854F07F90}" type="datetime1">
              <a:rPr lang="en-US" smtClean="0"/>
              <a:pPr/>
              <a:t>8/21/16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23FBD-8F7D-4F85-8085-67BFDB05CB71}" type="datetime1">
              <a:rPr lang="en-US" smtClean="0"/>
              <a:pPr/>
              <a:t>8/21/16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D789A-1220-4441-8676-44A034051BFD}" type="datetime1">
              <a:rPr lang="en-US" smtClean="0"/>
              <a:pPr/>
              <a:t>8/21/16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8A266-E364-4B5E-98DD-432668182E1E}" type="datetime1">
              <a:rPr lang="en-US" smtClean="0"/>
              <a:pPr/>
              <a:t>8/21/16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F2040-9975-4642-A906-1DF87F8BE202}" type="datetime1">
              <a:rPr lang="en-US" smtClean="0"/>
              <a:pPr/>
              <a:t>8/21/16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52B4A-BA08-4841-AB08-A0D822ABC34D}" type="datetime1">
              <a:rPr lang="en-US" smtClean="0"/>
              <a:pPr/>
              <a:t>8/21/16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75D48070-6A81-47D0-9810-1540B9FEFF61}" type="datetime1">
              <a:rPr lang="en-US" smtClean="0"/>
              <a:pPr/>
              <a:t>8/21/16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FEBEB0A-9E3D-4B14-9782-E2AE3DA60D9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Relationship Id="rId3" Type="http://schemas.openxmlformats.org/officeDocument/2006/relationships/hyperlink" Target="https://docs.google.com/a/amwa-student.org/forms/d/1NYDiHkoItY8pSj2BgtZKrA7DtkUhdRidSr6eHb7wNqI/closedform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AMWA Centennial Hi-Res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5098"/>
            <a:ext cx="9144000" cy="499060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89840" y="6204023"/>
            <a:ext cx="529111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Calibri" charset="0"/>
                <a:ea typeface="Calibri" charset="0"/>
                <a:cs typeface="Calibri" charset="0"/>
              </a:rPr>
              <a:t>www.amwa-doc.org</a:t>
            </a:r>
            <a:endParaRPr lang="en-US" sz="3200" b="1" dirty="0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9409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Mentorship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648" y="2193788"/>
            <a:ext cx="8778432" cy="3009243"/>
          </a:xfrm>
        </p:spPr>
        <p:txBody>
          <a:bodyPr>
            <a:normAutofit lnSpcReduction="10000"/>
          </a:bodyPr>
          <a:lstStyle/>
          <a:p>
            <a:endParaRPr lang="en-US" dirty="0" smtClean="0"/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b="1" dirty="0" smtClean="0">
                <a:solidFill>
                  <a:schemeClr val="accent1"/>
                </a:solidFill>
              </a:rPr>
              <a:t>AMWA </a:t>
            </a:r>
            <a:r>
              <a:rPr lang="en-US" b="1" dirty="0">
                <a:solidFill>
                  <a:schemeClr val="accent1"/>
                </a:solidFill>
              </a:rPr>
              <a:t>Charlotte Maguire </a:t>
            </a:r>
            <a:r>
              <a:rPr lang="en-US" b="1" dirty="0" smtClean="0">
                <a:solidFill>
                  <a:schemeClr val="accent1"/>
                </a:solidFill>
              </a:rPr>
              <a:t>Mentorship Database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Member exclusive online database (log-in only)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Access to physicians and students across the country!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Email, location, institution, interests within medicine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Sign up today!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 descr="Screen Shot 2015-05-22 at 2.00.21 PM.pn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52" t="16234" r="24897" b="17286"/>
          <a:stretch/>
        </p:blipFill>
        <p:spPr>
          <a:xfrm>
            <a:off x="1693155" y="468949"/>
            <a:ext cx="5368070" cy="2355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964525" y="6250525"/>
            <a:ext cx="7167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Visit: </a:t>
            </a:r>
            <a:r>
              <a:rPr lang="en-US" sz="2400" b="1" dirty="0" err="1" smtClean="0">
                <a:solidFill>
                  <a:schemeClr val="accent1"/>
                </a:solidFill>
              </a:rPr>
              <a:t>amwa-doc.org</a:t>
            </a:r>
            <a:r>
              <a:rPr lang="en-US" sz="2400" b="1" dirty="0" smtClean="0">
                <a:solidFill>
                  <a:schemeClr val="accent1"/>
                </a:solidFill>
              </a:rPr>
              <a:t>/mentorship </a:t>
            </a:r>
            <a:r>
              <a:rPr lang="en-US" sz="2400" dirty="0" smtClean="0"/>
              <a:t>for more information!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21395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047" y="5114378"/>
            <a:ext cx="4599774" cy="1600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5300" dirty="0" smtClean="0"/>
              <a:t>Sign Up Now! </a:t>
            </a:r>
            <a:br>
              <a:rPr lang="en-US" sz="5300" dirty="0" smtClean="0"/>
            </a:br>
            <a:r>
              <a:rPr lang="en-US" sz="2000" dirty="0">
                <a:solidFill>
                  <a:srgbClr val="000000"/>
                </a:solidFill>
              </a:rPr>
              <a:t/>
            </a:r>
            <a:br>
              <a:rPr lang="en-US" sz="2000" dirty="0">
                <a:solidFill>
                  <a:srgbClr val="000000"/>
                </a:solidFill>
              </a:rPr>
            </a:b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047" y="750517"/>
            <a:ext cx="8331093" cy="1231602"/>
          </a:xfrm>
        </p:spPr>
        <p:txBody>
          <a:bodyPr/>
          <a:lstStyle/>
          <a:p>
            <a:pPr marL="0" indent="0" algn="ctr">
              <a:buNone/>
            </a:pPr>
            <a:r>
              <a:rPr lang="en-US" sz="3600" dirty="0" smtClean="0">
                <a:solidFill>
                  <a:srgbClr val="000000"/>
                </a:solidFill>
              </a:rPr>
              <a:t>Visit</a:t>
            </a:r>
            <a:r>
              <a:rPr lang="en-US" sz="3600" dirty="0">
                <a:solidFill>
                  <a:srgbClr val="000000"/>
                </a:solidFill>
              </a:rPr>
              <a:t>: https://www.amwa-doc.org/membership-registration</a:t>
            </a:r>
            <a:r>
              <a:rPr lang="en-US" sz="3600" dirty="0" smtClean="0">
                <a:solidFill>
                  <a:srgbClr val="000000"/>
                </a:solidFill>
              </a:rPr>
              <a:t>/</a:t>
            </a:r>
            <a:endParaRPr lang="en-US" sz="3600" dirty="0">
              <a:solidFill>
                <a:srgbClr val="000000"/>
              </a:solidFill>
            </a:endParaRPr>
          </a:p>
          <a:p>
            <a:endParaRPr lang="en-US" dirty="0" smtClean="0">
              <a:solidFill>
                <a:srgbClr val="000000"/>
              </a:solidFill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477" y="1833552"/>
            <a:ext cx="3141264" cy="3150585"/>
          </a:xfrm>
          <a:prstGeom prst="rect">
            <a:avLst/>
          </a:prstGeom>
        </p:spPr>
      </p:pic>
      <p:sp>
        <p:nvSpPr>
          <p:cNvPr id="5" name="Curved Right Arrow 4"/>
          <p:cNvSpPr/>
          <p:nvPr/>
        </p:nvSpPr>
        <p:spPr>
          <a:xfrm rot="558331">
            <a:off x="99214" y="660894"/>
            <a:ext cx="772608" cy="1295476"/>
          </a:xfrm>
          <a:prstGeom prst="curv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Double Brace 5"/>
          <p:cNvSpPr/>
          <p:nvPr/>
        </p:nvSpPr>
        <p:spPr>
          <a:xfrm>
            <a:off x="4386814" y="1789678"/>
            <a:ext cx="4584026" cy="3591079"/>
          </a:xfrm>
          <a:prstGeom prst="bracePair">
            <a:avLst/>
          </a:prstGeom>
          <a:ln w="76200" cmpd="sng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291110" y="225152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791135" y="2102968"/>
            <a:ext cx="3698323" cy="33547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/>
              <a:t>Premeds: </a:t>
            </a:r>
            <a:r>
              <a:rPr lang="en-US" sz="3600" b="1" dirty="0" smtClean="0">
                <a:solidFill>
                  <a:schemeClr val="accent1"/>
                </a:solidFill>
              </a:rPr>
              <a:t>$50</a:t>
            </a:r>
          </a:p>
          <a:p>
            <a:pPr algn="ctr"/>
            <a:endParaRPr lang="en-US" sz="3600" dirty="0"/>
          </a:p>
          <a:p>
            <a:pPr algn="ctr"/>
            <a:r>
              <a:rPr lang="en-US" sz="3600" dirty="0" smtClean="0"/>
              <a:t>Med Students</a:t>
            </a:r>
            <a:r>
              <a:rPr lang="en-US" sz="3600" b="1" dirty="0" smtClean="0"/>
              <a:t>: </a:t>
            </a:r>
            <a:r>
              <a:rPr lang="en-US" sz="3600" b="1" dirty="0" smtClean="0">
                <a:solidFill>
                  <a:srgbClr val="860908"/>
                </a:solidFill>
              </a:rPr>
              <a:t>$75</a:t>
            </a:r>
          </a:p>
          <a:p>
            <a:pPr algn="ctr"/>
            <a:endParaRPr lang="en-US" sz="3600" dirty="0"/>
          </a:p>
          <a:p>
            <a:pPr algn="ctr"/>
            <a:r>
              <a:rPr lang="en-US" sz="3600" dirty="0" smtClean="0"/>
              <a:t>Residents: </a:t>
            </a:r>
            <a:r>
              <a:rPr lang="en-US" sz="3600" b="1" dirty="0" smtClean="0">
                <a:solidFill>
                  <a:srgbClr val="860908"/>
                </a:solidFill>
              </a:rPr>
              <a:t>$50</a:t>
            </a:r>
          </a:p>
          <a:p>
            <a:pPr algn="ctr"/>
            <a:endParaRPr lang="en-US" sz="3200" dirty="0"/>
          </a:p>
        </p:txBody>
      </p:sp>
      <p:sp>
        <p:nvSpPr>
          <p:cNvPr id="9" name="5-Point Star 8"/>
          <p:cNvSpPr/>
          <p:nvPr/>
        </p:nvSpPr>
        <p:spPr>
          <a:xfrm>
            <a:off x="8243395" y="2936875"/>
            <a:ext cx="246063" cy="317500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72375" y="3254375"/>
            <a:ext cx="1047750" cy="5397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7148286" y="2147536"/>
            <a:ext cx="852714" cy="51788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424096" y="1627881"/>
            <a:ext cx="11960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800000"/>
                </a:solidFill>
              </a:rPr>
              <a:t>$25</a:t>
            </a:r>
            <a:endParaRPr lang="en-US" sz="3600" b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2112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3876" y="571500"/>
            <a:ext cx="754062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Join </a:t>
            </a:r>
            <a:r>
              <a:rPr lang="en-US" sz="3600" b="1" dirty="0"/>
              <a:t>AMWA Student Division </a:t>
            </a:r>
            <a:endParaRPr lang="en-US" sz="3600" b="1" dirty="0" smtClean="0"/>
          </a:p>
          <a:p>
            <a:r>
              <a:rPr lang="en-US" sz="2800" b="1" dirty="0" smtClean="0"/>
              <a:t>for </a:t>
            </a:r>
            <a:r>
              <a:rPr lang="en-US" sz="2800" b="1" dirty="0"/>
              <a:t>a discounted rate of </a:t>
            </a:r>
            <a:r>
              <a:rPr lang="en-US" sz="3200" b="1" u="sng" dirty="0">
                <a:solidFill>
                  <a:srgbClr val="800000"/>
                </a:solidFill>
              </a:rPr>
              <a:t>$50 NOW </a:t>
            </a:r>
            <a:endParaRPr lang="en-US" sz="3200" b="1" u="sng" dirty="0" smtClean="0">
              <a:solidFill>
                <a:srgbClr val="800000"/>
              </a:solidFill>
            </a:endParaRPr>
          </a:p>
          <a:p>
            <a:r>
              <a:rPr lang="en-US" sz="2000" b="1" dirty="0" smtClean="0"/>
              <a:t>August </a:t>
            </a:r>
            <a:r>
              <a:rPr lang="en-US" sz="2000" b="1" dirty="0" smtClean="0"/>
              <a:t>20</a:t>
            </a:r>
            <a:r>
              <a:rPr lang="en-US" sz="2000" b="1" dirty="0" smtClean="0"/>
              <a:t> </a:t>
            </a:r>
            <a:r>
              <a:rPr lang="en-US" sz="2000" b="1" dirty="0" smtClean="0"/>
              <a:t>to September 30, 2016</a:t>
            </a:r>
            <a:endParaRPr lang="en-US" sz="2000" b="1" dirty="0"/>
          </a:p>
        </p:txBody>
      </p:sp>
      <p:sp>
        <p:nvSpPr>
          <p:cNvPr id="3" name="Rectangle 2"/>
          <p:cNvSpPr/>
          <p:nvPr/>
        </p:nvSpPr>
        <p:spPr>
          <a:xfrm>
            <a:off x="523876" y="2509411"/>
            <a:ext cx="8175624" cy="1738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i="1" dirty="0" smtClean="0">
              <a:solidFill>
                <a:srgbClr val="000000"/>
              </a:solidFill>
              <a:latin typeface="Calibri" charset="0"/>
              <a:ea typeface="Calibri" charset="0"/>
              <a:cs typeface="Calibri" charset="0"/>
            </a:endParaRPr>
          </a:p>
          <a:p>
            <a:r>
              <a:rPr lang="en-US" sz="2400" i="1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Between the months of </a:t>
            </a:r>
            <a:r>
              <a:rPr lang="en-US" sz="2400" i="1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August </a:t>
            </a:r>
            <a:r>
              <a:rPr lang="en-US" sz="2400" i="1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– September 2016:</a:t>
            </a:r>
          </a:p>
          <a:p>
            <a:r>
              <a:rPr lang="en-US" sz="2700" b="1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Receive </a:t>
            </a:r>
            <a:r>
              <a:rPr lang="en-US" sz="3500" b="1" dirty="0">
                <a:solidFill>
                  <a:srgbClr val="800000"/>
                </a:solidFill>
                <a:latin typeface="Calibri" charset="0"/>
                <a:ea typeface="Calibri" charset="0"/>
                <a:cs typeface="Calibri" charset="0"/>
              </a:rPr>
              <a:t>$10 </a:t>
            </a:r>
            <a:r>
              <a:rPr lang="en-US" sz="2700" b="1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towards your school's AMWA branch </a:t>
            </a:r>
            <a:endParaRPr lang="en-US" sz="2700" b="1" dirty="0" smtClean="0">
              <a:solidFill>
                <a:srgbClr val="000000"/>
              </a:solidFill>
              <a:latin typeface="Calibri" charset="0"/>
              <a:ea typeface="Calibri" charset="0"/>
              <a:cs typeface="Calibri" charset="0"/>
            </a:endParaRPr>
          </a:p>
          <a:p>
            <a:r>
              <a:rPr lang="en-US" sz="2700" b="1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for </a:t>
            </a:r>
            <a:r>
              <a:rPr lang="en-US" sz="2700" b="1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every new national member </a:t>
            </a:r>
            <a:r>
              <a:rPr lang="en-US" sz="2700" b="1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sign-up </a:t>
            </a:r>
            <a:r>
              <a:rPr lang="en-US" sz="3000" b="1" dirty="0" smtClean="0">
                <a:solidFill>
                  <a:schemeClr val="accent2">
                    <a:lumMod val="90000"/>
                    <a:lumOff val="1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*</a:t>
            </a:r>
            <a:endParaRPr lang="en-US" sz="3000" b="1" dirty="0">
              <a:solidFill>
                <a:schemeClr val="accent2">
                  <a:lumMod val="90000"/>
                  <a:lumOff val="10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5" name="5-Point Star 4"/>
          <p:cNvSpPr/>
          <p:nvPr/>
        </p:nvSpPr>
        <p:spPr>
          <a:xfrm>
            <a:off x="111126" y="222250"/>
            <a:ext cx="603250" cy="539750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23876" y="2059394"/>
            <a:ext cx="38110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chemeClr val="accent2">
                    <a:lumMod val="90000"/>
                    <a:lumOff val="10000"/>
                  </a:schemeClr>
                </a:solidFill>
              </a:rPr>
              <a:t>But there’s more…</a:t>
            </a:r>
            <a:endParaRPr lang="en-US" sz="2800" b="1" i="1" dirty="0">
              <a:solidFill>
                <a:schemeClr val="accent2">
                  <a:lumMod val="90000"/>
                  <a:lumOff val="10000"/>
                </a:schemeClr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6624" y="762000"/>
            <a:ext cx="2459064" cy="1889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714376" y="5266275"/>
            <a:ext cx="798512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2">
                    <a:lumMod val="90000"/>
                    <a:lumOff val="1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*</a:t>
            </a:r>
            <a:r>
              <a:rPr lang="en-US" dirty="0"/>
              <a:t>To redeem this offer, </a:t>
            </a:r>
            <a:r>
              <a:rPr lang="en-US" dirty="0" smtClean="0"/>
              <a:t>branch presidents will fill this</a:t>
            </a:r>
            <a:r>
              <a:rPr lang="en-US" dirty="0"/>
              <a:t> </a:t>
            </a:r>
            <a:r>
              <a:rPr lang="en-US" dirty="0">
                <a:hlinkClick r:id="rId3"/>
              </a:rPr>
              <a:t>form</a:t>
            </a:r>
            <a:r>
              <a:rPr lang="en-US" dirty="0"/>
              <a:t> at the end of the recruitment season. We will respond within 2 weeks letting you know the amount of cash and merchandise credit you should expect to receive.</a:t>
            </a:r>
          </a:p>
          <a:p>
            <a:endParaRPr lang="en-US" b="1" dirty="0">
              <a:solidFill>
                <a:schemeClr val="accent2">
                  <a:lumMod val="90000"/>
                  <a:lumOff val="10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98802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Connect With Us!</a:t>
            </a:r>
            <a:endParaRPr lang="en-US" dirty="0"/>
          </a:p>
        </p:txBody>
      </p:sp>
      <p:pic>
        <p:nvPicPr>
          <p:cNvPr id="6" name="Picture 26661" descr="Facebook_icon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8730" y="769546"/>
            <a:ext cx="1212144" cy="1212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6662" descr="twitter-icon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3412" y="2251140"/>
            <a:ext cx="1000502" cy="1000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instagramIcon_400x400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140" y="3663898"/>
            <a:ext cx="967546" cy="96754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750874" y="519373"/>
            <a:ext cx="67341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Calibri" charset="0"/>
                <a:ea typeface="Calibri" charset="0"/>
                <a:cs typeface="Calibri" charset="0"/>
              </a:rPr>
              <a:t>American Medical Women's Association / AMWA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827834" y="2093497"/>
            <a:ext cx="404840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Calibri" charset="0"/>
                <a:ea typeface="Calibri" charset="0"/>
                <a:cs typeface="Calibri" charset="0"/>
              </a:rPr>
              <a:t>@</a:t>
            </a:r>
            <a:r>
              <a:rPr lang="en-US" sz="4000" dirty="0" err="1" smtClean="0">
                <a:latin typeface="Calibri" charset="0"/>
                <a:ea typeface="Calibri" charset="0"/>
                <a:cs typeface="Calibri" charset="0"/>
              </a:rPr>
              <a:t>AMWADoctors</a:t>
            </a:r>
            <a:endParaRPr lang="en-US" sz="4000" dirty="0" smtClean="0">
              <a:latin typeface="Calibri" charset="0"/>
              <a:ea typeface="Calibri" charset="0"/>
              <a:cs typeface="Calibri" charset="0"/>
            </a:endParaRPr>
          </a:p>
          <a:p>
            <a:r>
              <a:rPr lang="en-US" sz="4000" dirty="0" smtClean="0">
                <a:latin typeface="Calibri" charset="0"/>
                <a:ea typeface="Calibri" charset="0"/>
                <a:cs typeface="Calibri" charset="0"/>
              </a:rPr>
              <a:t>@</a:t>
            </a:r>
            <a:r>
              <a:rPr lang="en-US" sz="4000" dirty="0" err="1" smtClean="0">
                <a:latin typeface="Calibri" charset="0"/>
                <a:ea typeface="Calibri" charset="0"/>
                <a:cs typeface="Calibri" charset="0"/>
              </a:rPr>
              <a:t>AMWAStudents</a:t>
            </a:r>
            <a:endParaRPr lang="en-US" sz="40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81764" y="3791118"/>
            <a:ext cx="22005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latin typeface="Calibri" charset="0"/>
                <a:ea typeface="Calibri" charset="0"/>
                <a:cs typeface="Calibri" charset="0"/>
              </a:rPr>
              <a:t>amwadoc</a:t>
            </a:r>
            <a:endParaRPr lang="en-US" sz="40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66534" y="6229932"/>
            <a:ext cx="73834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Questions? Email </a:t>
            </a:r>
            <a:r>
              <a:rPr lang="en-US" sz="2800" b="1" dirty="0" smtClean="0">
                <a:solidFill>
                  <a:schemeClr val="accent1"/>
                </a:solidFill>
              </a:rPr>
              <a:t>President@amwa-student.org  </a:t>
            </a:r>
            <a:endParaRPr lang="en-US" sz="2800" b="1" dirty="0">
              <a:solidFill>
                <a:schemeClr val="accent1"/>
              </a:solidFill>
            </a:endParaRPr>
          </a:p>
        </p:txBody>
      </p:sp>
      <p:pic>
        <p:nvPicPr>
          <p:cNvPr id="13" name="Picture 39"/>
          <p:cNvPicPr>
            <a:picLocks noChangeAspect="1" noChangeArrowheads="1"/>
          </p:cNvPicPr>
          <p:nvPr/>
        </p:nvPicPr>
        <p:blipFill>
          <a:blip r:embed="rId5">
            <a:lum bright="70000" contrast="-70000"/>
          </a:blip>
          <a:srcRect/>
          <a:stretch>
            <a:fillRect/>
          </a:stretch>
        </p:blipFill>
        <p:spPr bwMode="auto">
          <a:xfrm>
            <a:off x="6425552" y="1381443"/>
            <a:ext cx="2496786" cy="4070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60944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History of AMWA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7961" y="596559"/>
            <a:ext cx="5752879" cy="5003381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In </a:t>
            </a:r>
            <a:r>
              <a:rPr lang="en-US" b="1" dirty="0">
                <a:solidFill>
                  <a:srgbClr val="860908"/>
                </a:solidFill>
                <a:latin typeface="Calibri" charset="0"/>
                <a:ea typeface="Calibri" charset="0"/>
                <a:cs typeface="Calibri" charset="0"/>
              </a:rPr>
              <a:t>1915, Dr. Bertha Van </a:t>
            </a:r>
            <a:r>
              <a:rPr lang="en-US" b="1" dirty="0" err="1">
                <a:solidFill>
                  <a:srgbClr val="860908"/>
                </a:solidFill>
                <a:latin typeface="Calibri" charset="0"/>
                <a:ea typeface="Calibri" charset="0"/>
                <a:cs typeface="Calibri" charset="0"/>
              </a:rPr>
              <a:t>Hoosen</a:t>
            </a:r>
            <a:r>
              <a:rPr lang="en-US" b="1" dirty="0">
                <a:solidFill>
                  <a:srgbClr val="860908"/>
                </a:solidFill>
                <a:latin typeface="Calibri" charset="0"/>
                <a:ea typeface="Calibri" charset="0"/>
                <a:cs typeface="Calibri" charset="0"/>
              </a:rPr>
              <a:t>, </a:t>
            </a:r>
            <a:r>
              <a:rPr lang="en-US" dirty="0">
                <a:latin typeface="Calibri" charset="0"/>
                <a:ea typeface="Calibri" charset="0"/>
                <a:cs typeface="Calibri" charset="0"/>
              </a:rPr>
              <a:t>a Chicago surgeon, gathered women physicians together for networking and support. That was the beginning of the American Medical Women’s Association. </a:t>
            </a:r>
            <a:endParaRPr lang="en-US" dirty="0" smtClean="0">
              <a:latin typeface="Calibri" charset="0"/>
              <a:ea typeface="Calibri" charset="0"/>
              <a:cs typeface="Calibri" charset="0"/>
            </a:endParaRPr>
          </a:p>
          <a:p>
            <a:pPr marL="0" indent="0" algn="just">
              <a:buNone/>
            </a:pPr>
            <a:endParaRPr lang="en-US" dirty="0">
              <a:latin typeface="Calibri" charset="0"/>
              <a:ea typeface="Calibri" charset="0"/>
              <a:cs typeface="Calibri" charset="0"/>
            </a:endParaRPr>
          </a:p>
          <a:p>
            <a:pPr algn="just"/>
            <a:r>
              <a:rPr lang="en-US" dirty="0">
                <a:latin typeface="Calibri" charset="0"/>
                <a:ea typeface="Calibri" charset="0"/>
                <a:cs typeface="Calibri" charset="0"/>
              </a:rPr>
              <a:t>At the time of AMWA’s founding, </a:t>
            </a:r>
            <a:r>
              <a:rPr lang="en-US" b="1" dirty="0">
                <a:solidFill>
                  <a:srgbClr val="860908"/>
                </a:solidFill>
                <a:latin typeface="Calibri" charset="0"/>
                <a:ea typeface="Calibri" charset="0"/>
                <a:cs typeface="Calibri" charset="0"/>
              </a:rPr>
              <a:t>only 5–6%</a:t>
            </a:r>
            <a:r>
              <a:rPr lang="en-US" dirty="0">
                <a:latin typeface="Calibri" charset="0"/>
                <a:ea typeface="Calibri" charset="0"/>
                <a:cs typeface="Calibri" charset="0"/>
              </a:rPr>
              <a:t> of physicians were women. </a:t>
            </a:r>
            <a:endParaRPr lang="en-US" dirty="0" smtClean="0">
              <a:latin typeface="Calibri" charset="0"/>
              <a:ea typeface="Calibri" charset="0"/>
              <a:cs typeface="Calibri" charset="0"/>
            </a:endParaRPr>
          </a:p>
          <a:p>
            <a:pPr marL="0" indent="0" algn="just">
              <a:buNone/>
            </a:pPr>
            <a:endParaRPr lang="en-US" dirty="0" smtClean="0">
              <a:latin typeface="Calibri" charset="0"/>
              <a:ea typeface="Calibri" charset="0"/>
              <a:cs typeface="Calibri" charset="0"/>
            </a:endParaRPr>
          </a:p>
          <a:p>
            <a:pPr algn="just"/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Despite </a:t>
            </a:r>
            <a:r>
              <a:rPr lang="en-US" dirty="0">
                <a:latin typeface="Calibri" charset="0"/>
                <a:ea typeface="Calibri" charset="0"/>
                <a:cs typeface="Calibri" charset="0"/>
              </a:rPr>
              <a:t>immense progress, there </a:t>
            </a:r>
            <a:r>
              <a:rPr lang="en-US" b="1" dirty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rPr>
              <a:t>continues to be a pressing need for female role models and mentors, specialized professional development, and increased study of women’s health issues</a:t>
            </a:r>
            <a:r>
              <a:rPr lang="en-US" dirty="0">
                <a:latin typeface="Calibri" charset="0"/>
                <a:ea typeface="Calibri" charset="0"/>
                <a:cs typeface="Calibri" charset="0"/>
              </a:rPr>
              <a:t>. </a:t>
            </a:r>
            <a:endParaRPr lang="en-US" dirty="0" smtClean="0">
              <a:latin typeface="Calibri" charset="0"/>
              <a:ea typeface="Calibri" charset="0"/>
              <a:cs typeface="Calibri" charset="0"/>
            </a:endParaRPr>
          </a:p>
          <a:p>
            <a:pPr marL="0" indent="0" algn="just">
              <a:buNone/>
            </a:pPr>
            <a:endParaRPr lang="en-US" dirty="0" smtClean="0">
              <a:latin typeface="Calibri" charset="0"/>
              <a:ea typeface="Calibri" charset="0"/>
              <a:cs typeface="Calibri" charset="0"/>
            </a:endParaRPr>
          </a:p>
          <a:p>
            <a:pPr algn="just"/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AMWA meets your critical needs now and in the futur</a:t>
            </a:r>
            <a:r>
              <a:rPr lang="en-US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e! </a:t>
            </a:r>
            <a:r>
              <a:rPr lang="en-US" b="1" dirty="0" smtClean="0">
                <a:solidFill>
                  <a:srgbClr val="860908"/>
                </a:solidFill>
                <a:latin typeface="Calibri" charset="0"/>
                <a:ea typeface="Calibri" charset="0"/>
                <a:cs typeface="Calibri" charset="0"/>
              </a:rPr>
              <a:t>Join today</a:t>
            </a:r>
            <a:r>
              <a:rPr lang="en-US" b="1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with other women physician leaders and make a difference in your professional life </a:t>
            </a:r>
            <a:r>
              <a:rPr lang="en-US" b="1" dirty="0" smtClean="0">
                <a:solidFill>
                  <a:srgbClr val="860908"/>
                </a:solidFill>
                <a:latin typeface="Calibri" charset="0"/>
                <a:ea typeface="Calibri" charset="0"/>
                <a:cs typeface="Calibri" charset="0"/>
              </a:rPr>
              <a:t>tomorrow</a:t>
            </a:r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. </a:t>
            </a:r>
          </a:p>
          <a:p>
            <a:endParaRPr lang="en-US" dirty="0"/>
          </a:p>
        </p:txBody>
      </p:sp>
      <p:pic>
        <p:nvPicPr>
          <p:cNvPr id="4" name="Picture 3" descr="Screen Shot 2015-05-20 at 10.20.3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71" y="904457"/>
            <a:ext cx="3036097" cy="41147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92408" y="6249176"/>
            <a:ext cx="9163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Visit </a:t>
            </a:r>
            <a:r>
              <a:rPr lang="en-US" b="1" dirty="0" err="1" smtClean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rPr>
              <a:t>www.amwa</a:t>
            </a:r>
            <a:r>
              <a:rPr lang="en-US" b="1" dirty="0" err="1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rPr>
              <a:t>-doc.org</a:t>
            </a:r>
            <a:r>
              <a:rPr lang="en-US" b="1" dirty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rPr>
              <a:t>/about-amwa/faces-of-amwa</a:t>
            </a:r>
            <a:r>
              <a:rPr lang="en-US" b="1" dirty="0" smtClean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rPr>
              <a:t>/ </a:t>
            </a:r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to learn more about Dr. Van </a:t>
            </a:r>
            <a:r>
              <a:rPr lang="en-US" dirty="0" err="1" smtClean="0">
                <a:latin typeface="Calibri" charset="0"/>
                <a:ea typeface="Calibri" charset="0"/>
                <a:cs typeface="Calibri" charset="0"/>
              </a:rPr>
              <a:t>Hoosen</a:t>
            </a:r>
            <a:endParaRPr lang="en-US" dirty="0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9077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is AMWA Important?</a:t>
            </a:r>
            <a:endParaRPr lang="en-US" dirty="0"/>
          </a:p>
        </p:txBody>
      </p:sp>
      <p:pic>
        <p:nvPicPr>
          <p:cNvPr id="4" name="Picture 3" descr="1024px-Double-barred_dollar_sign.svg.png"/>
          <p:cNvPicPr>
            <a:picLocks noChangeAspect="1"/>
          </p:cNvPicPr>
          <p:nvPr/>
        </p:nvPicPr>
        <p:blipFill>
          <a:blip r:embed="rId2" cstate="email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594" y="280766"/>
            <a:ext cx="6442526" cy="644252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9366" y="500337"/>
            <a:ext cx="8600458" cy="5176575"/>
          </a:xfrm>
        </p:spPr>
        <p:txBody>
          <a:bodyPr>
            <a:normAutofit/>
          </a:bodyPr>
          <a:lstStyle/>
          <a:p>
            <a:pPr algn="just"/>
            <a:r>
              <a:rPr lang="en-US" dirty="0">
                <a:latin typeface="Calibri" charset="0"/>
                <a:ea typeface="Calibri" charset="0"/>
                <a:cs typeface="Calibri" charset="0"/>
              </a:rPr>
              <a:t>American women who work as physicians made</a:t>
            </a:r>
            <a:r>
              <a:rPr lang="en-US" b="1" dirty="0">
                <a:solidFill>
                  <a:srgbClr val="860908"/>
                </a:solidFill>
                <a:latin typeface="Calibri" charset="0"/>
                <a:ea typeface="Calibri" charset="0"/>
                <a:cs typeface="Calibri" charset="0"/>
              </a:rPr>
              <a:t> $50,000 less annually in 2010 than their male counterparts, </a:t>
            </a:r>
            <a:endParaRPr lang="en-US" dirty="0">
              <a:latin typeface="Calibri" charset="0"/>
              <a:ea typeface="Calibri" charset="0"/>
              <a:cs typeface="Calibri" charset="0"/>
            </a:endParaRPr>
          </a:p>
          <a:p>
            <a:pPr algn="just"/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Women make</a:t>
            </a:r>
            <a:r>
              <a:rPr lang="en-US" b="1" dirty="0" smtClean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rPr>
              <a:t> $350,000 less over a 30 year career </a:t>
            </a:r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than men.</a:t>
            </a:r>
          </a:p>
          <a:p>
            <a:pPr algn="just"/>
            <a:r>
              <a:rPr lang="en-US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Women </a:t>
            </a:r>
            <a:r>
              <a:rPr lang="en-US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account for </a:t>
            </a:r>
            <a:r>
              <a:rPr lang="en-US" b="1" dirty="0">
                <a:solidFill>
                  <a:srgbClr val="860908"/>
                </a:solidFill>
                <a:latin typeface="Calibri" charset="0"/>
                <a:ea typeface="Calibri" charset="0"/>
                <a:cs typeface="Calibri" charset="0"/>
              </a:rPr>
              <a:t>one-third of all doctors and half of medical school students.</a:t>
            </a:r>
          </a:p>
          <a:p>
            <a:pPr algn="just"/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The </a:t>
            </a:r>
            <a:r>
              <a:rPr lang="en-US" dirty="0">
                <a:latin typeface="Calibri" charset="0"/>
                <a:ea typeface="Calibri" charset="0"/>
                <a:cs typeface="Calibri" charset="0"/>
              </a:rPr>
              <a:t>overall gender wage gap means that on average women make </a:t>
            </a:r>
            <a:r>
              <a:rPr lang="en-US" sz="3600" b="1" u="sng" dirty="0">
                <a:solidFill>
                  <a:srgbClr val="860908"/>
                </a:solidFill>
                <a:latin typeface="Calibri" charset="0"/>
                <a:ea typeface="Calibri" charset="0"/>
                <a:cs typeface="Calibri" charset="0"/>
              </a:rPr>
              <a:t>just 77 cents for every dollar</a:t>
            </a:r>
            <a:r>
              <a:rPr lang="en-US" sz="3600" b="1" dirty="0">
                <a:solidFill>
                  <a:srgbClr val="860908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dirty="0">
                <a:latin typeface="Calibri" charset="0"/>
                <a:ea typeface="Calibri" charset="0"/>
                <a:cs typeface="Calibri" charset="0"/>
              </a:rPr>
              <a:t>a man earns.</a:t>
            </a:r>
          </a:p>
        </p:txBody>
      </p:sp>
    </p:spTree>
    <p:extLst>
      <p:ext uri="{BB962C8B-B14F-4D97-AF65-F5344CB8AC3E}">
        <p14:creationId xmlns:p14="http://schemas.microsoft.com/office/powerpoint/2010/main" val="3313651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405" y="4572000"/>
            <a:ext cx="8619698" cy="1600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Women Physician in Leadership</a:t>
            </a:r>
            <a:endParaRPr lang="en-US" dirty="0"/>
          </a:p>
        </p:txBody>
      </p:sp>
      <p:pic>
        <p:nvPicPr>
          <p:cNvPr id="9" name="Picture 8" descr="Screen Shot 2015-05-20 at 10.40.59 AM.png"/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67" y="1443287"/>
            <a:ext cx="8638940" cy="30982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2097186" y="4637754"/>
            <a:ext cx="48833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accent1"/>
                </a:solidFill>
              </a:rPr>
              <a:t>AAMC 2013-2014 Report on the State of Women in Academic Medicine </a:t>
            </a:r>
            <a:endParaRPr lang="en-US" sz="12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077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AMWA?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125" y="-447234"/>
            <a:ext cx="8600459" cy="5522963"/>
          </a:xfrm>
        </p:spPr>
        <p:txBody>
          <a:bodyPr>
            <a:normAutofit/>
          </a:bodyPr>
          <a:lstStyle/>
          <a:p>
            <a:r>
              <a:rPr lang="en-US" sz="25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The American Medical Women's Association is an organization which functions at the local, national, and international level to advance women in medicine and improve women's health.  </a:t>
            </a:r>
          </a:p>
          <a:p>
            <a:r>
              <a:rPr lang="en-US" sz="25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We achieve this by</a:t>
            </a:r>
            <a:r>
              <a:rPr lang="en-US" sz="2500" b="1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500" b="1" dirty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rPr>
              <a:t>providing</a:t>
            </a:r>
            <a:r>
              <a:rPr lang="en-US" sz="2500" b="1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5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and </a:t>
            </a:r>
            <a:r>
              <a:rPr lang="en-US" sz="2500" b="1" dirty="0">
                <a:solidFill>
                  <a:srgbClr val="860908"/>
                </a:solidFill>
                <a:latin typeface="Calibri" charset="0"/>
                <a:ea typeface="Calibri" charset="0"/>
                <a:cs typeface="Calibri" charset="0"/>
              </a:rPr>
              <a:t>developing:</a:t>
            </a:r>
          </a:p>
          <a:p>
            <a:pPr lvl="1">
              <a:buFont typeface="Arial"/>
              <a:buChar char="•"/>
            </a:pPr>
            <a:r>
              <a:rPr lang="en-US" sz="2500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Leadership</a:t>
            </a:r>
            <a:endParaRPr lang="en-US" sz="2500" dirty="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endParaRPr>
          </a:p>
          <a:p>
            <a:pPr lvl="1">
              <a:buFont typeface="Arial"/>
              <a:buChar char="•"/>
            </a:pPr>
            <a:r>
              <a:rPr lang="en-US" sz="2500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Advocacy</a:t>
            </a:r>
            <a:endParaRPr lang="en-US" sz="2500" dirty="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endParaRPr>
          </a:p>
          <a:p>
            <a:pPr lvl="1">
              <a:buFont typeface="Arial"/>
              <a:buChar char="•"/>
            </a:pPr>
            <a:r>
              <a:rPr lang="en-US" sz="2500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Education</a:t>
            </a:r>
            <a:endParaRPr lang="en-US" sz="2500" dirty="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endParaRPr>
          </a:p>
          <a:p>
            <a:pPr lvl="1">
              <a:buFont typeface="Arial"/>
              <a:buChar char="•"/>
            </a:pPr>
            <a:r>
              <a:rPr lang="en-US" sz="2500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Mentoring</a:t>
            </a:r>
          </a:p>
          <a:p>
            <a:pPr lvl="1">
              <a:buFont typeface="Arial"/>
              <a:buChar char="•"/>
            </a:pPr>
            <a:r>
              <a:rPr lang="en-US" sz="2500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Strategic alliances</a:t>
            </a:r>
            <a:endParaRPr lang="en-US" sz="2500" dirty="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0992" y="2005099"/>
            <a:ext cx="4925543" cy="32836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87339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7083" y="230926"/>
            <a:ext cx="4718708" cy="5633374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To promote and foster women students </a:t>
            </a:r>
            <a:r>
              <a:rPr lang="en-US" sz="2800" b="1" dirty="0">
                <a:solidFill>
                  <a:srgbClr val="860908"/>
                </a:solidFill>
                <a:latin typeface="Calibri" charset="0"/>
                <a:ea typeface="Calibri" charset="0"/>
                <a:cs typeface="Calibri" charset="0"/>
              </a:rPr>
              <a:t>as leaders in medicine</a:t>
            </a:r>
            <a:r>
              <a:rPr lang="en-US" sz="28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 and to establish a network and support system for personal &amp; career </a:t>
            </a:r>
            <a:r>
              <a:rPr lang="en-US" sz="2800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development</a:t>
            </a:r>
            <a:endParaRPr lang="en-US" sz="2800" dirty="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endParaRPr>
          </a:p>
          <a:p>
            <a:pPr>
              <a:buFont typeface="Arial"/>
              <a:buChar char="•"/>
            </a:pPr>
            <a:r>
              <a:rPr lang="en-US" sz="28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To </a:t>
            </a:r>
            <a:r>
              <a:rPr lang="en-US" sz="2800" b="1" dirty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rPr>
              <a:t>empower women </a:t>
            </a:r>
            <a:r>
              <a:rPr lang="en-US" sz="28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to take the lead in improving health for all, within a model that reflects the unique perspective of </a:t>
            </a:r>
            <a:r>
              <a:rPr lang="en-US" sz="2800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women</a:t>
            </a:r>
            <a:endParaRPr lang="en-US" sz="2800" dirty="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4" name="Picture 3" descr="10502028_10152944395576483_2657808851784932548_n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37" y="1692373"/>
            <a:ext cx="4013946" cy="26759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6593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Benefits!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304629"/>
            <a:ext cx="7126564" cy="4391527"/>
          </a:xfrm>
        </p:spPr>
        <p:txBody>
          <a:bodyPr>
            <a:normAutofit/>
          </a:bodyPr>
          <a:lstStyle/>
          <a:p>
            <a:r>
              <a:rPr lang="en-US" sz="2500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15% off </a:t>
            </a:r>
            <a:r>
              <a:rPr lang="en-US" sz="2500" b="1" dirty="0" err="1" smtClean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rPr>
              <a:t>MDpocket</a:t>
            </a:r>
            <a:r>
              <a:rPr lang="en-US" sz="2500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 clipboards and products</a:t>
            </a:r>
          </a:p>
          <a:p>
            <a:r>
              <a:rPr lang="en-US" sz="2500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15% off </a:t>
            </a:r>
            <a:r>
              <a:rPr lang="en-US" sz="2500" b="1" dirty="0" smtClean="0">
                <a:solidFill>
                  <a:srgbClr val="860908"/>
                </a:solidFill>
                <a:latin typeface="Calibri" charset="0"/>
                <a:ea typeface="Calibri" charset="0"/>
                <a:cs typeface="Calibri" charset="0"/>
              </a:rPr>
              <a:t>Cram Fighter </a:t>
            </a:r>
            <a:r>
              <a:rPr lang="en-US" sz="2500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study planner</a:t>
            </a:r>
          </a:p>
          <a:p>
            <a:r>
              <a:rPr lang="en-US" sz="2500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Receive </a:t>
            </a:r>
            <a:r>
              <a:rPr lang="en-US" sz="25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$10 towards your school's AMWA branch for every new national member sign-up between </a:t>
            </a:r>
            <a:r>
              <a:rPr lang="en-US" sz="2500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August 1 to September 30, 2016 </a:t>
            </a:r>
            <a:r>
              <a:rPr lang="en-US" sz="2000" b="1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(</a:t>
            </a:r>
            <a:r>
              <a:rPr lang="en-US" sz="20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50% as cash and 50% as </a:t>
            </a:r>
            <a:r>
              <a:rPr lang="en-US" sz="2000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AMWA merchandise </a:t>
            </a:r>
            <a:r>
              <a:rPr lang="en-US" sz="20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credit) 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7222" y="4207184"/>
            <a:ext cx="3269392" cy="82421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2820" y="4100006"/>
            <a:ext cx="2012949" cy="88569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13159" y="6192425"/>
            <a:ext cx="8430513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For a full list of our partners </a:t>
            </a:r>
            <a:r>
              <a:rPr lang="en-US" sz="2000" dirty="0" smtClean="0">
                <a:latin typeface="Calibri" charset="0"/>
                <a:ea typeface="Calibri" charset="0"/>
                <a:cs typeface="Calibri" charset="0"/>
              </a:rPr>
              <a:t>visit: </a:t>
            </a:r>
            <a:r>
              <a:rPr lang="en-US" sz="2000" b="1" dirty="0" err="1" smtClean="0">
                <a:solidFill>
                  <a:srgbClr val="860908"/>
                </a:solidFill>
                <a:latin typeface="Calibri" charset="0"/>
                <a:ea typeface="Calibri" charset="0"/>
                <a:cs typeface="Calibri" charset="0"/>
              </a:rPr>
              <a:t>www.amwa</a:t>
            </a:r>
            <a:r>
              <a:rPr lang="en-US" sz="2000" b="1" dirty="0" err="1">
                <a:solidFill>
                  <a:srgbClr val="860908"/>
                </a:solidFill>
                <a:latin typeface="Calibri" charset="0"/>
                <a:ea typeface="Calibri" charset="0"/>
                <a:cs typeface="Calibri" charset="0"/>
              </a:rPr>
              <a:t>-doc.org</a:t>
            </a:r>
            <a:r>
              <a:rPr lang="en-US" sz="2000" b="1" dirty="0">
                <a:solidFill>
                  <a:srgbClr val="860908"/>
                </a:solidFill>
                <a:latin typeface="Calibri" charset="0"/>
                <a:ea typeface="Calibri" charset="0"/>
                <a:cs typeface="Calibri" charset="0"/>
              </a:rPr>
              <a:t>/students/partnerships/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4423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Scholarships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1"/>
            <a:ext cx="9389316" cy="5369010"/>
          </a:xfrm>
        </p:spPr>
        <p:txBody>
          <a:bodyPr>
            <a:normAutofit fontScale="85000" lnSpcReduction="20000"/>
          </a:bodyPr>
          <a:lstStyle/>
          <a:p>
            <a:endParaRPr lang="en-US" dirty="0"/>
          </a:p>
          <a:p>
            <a:r>
              <a:rPr lang="en-US" b="1" dirty="0">
                <a:solidFill>
                  <a:srgbClr val="860908"/>
                </a:solidFill>
              </a:rPr>
              <a:t>Medical Education </a:t>
            </a:r>
            <a:r>
              <a:rPr lang="en-US" dirty="0"/>
              <a:t>Scholarships</a:t>
            </a:r>
          </a:p>
          <a:p>
            <a:r>
              <a:rPr lang="en-US" b="1" dirty="0">
                <a:solidFill>
                  <a:srgbClr val="860908"/>
                </a:solidFill>
              </a:rPr>
              <a:t>Membership</a:t>
            </a:r>
            <a:r>
              <a:rPr lang="en-US" dirty="0"/>
              <a:t> Fee Waiver</a:t>
            </a:r>
          </a:p>
          <a:p>
            <a:r>
              <a:rPr lang="en-US" b="1" dirty="0" smtClean="0">
                <a:solidFill>
                  <a:srgbClr val="860908"/>
                </a:solidFill>
              </a:rPr>
              <a:t>Kaplan </a:t>
            </a:r>
            <a:r>
              <a:rPr lang="en-US" dirty="0"/>
              <a:t>Scholarships</a:t>
            </a:r>
          </a:p>
          <a:p>
            <a:r>
              <a:rPr lang="en-US" b="1" dirty="0">
                <a:solidFill>
                  <a:srgbClr val="860908"/>
                </a:solidFill>
              </a:rPr>
              <a:t>Linda Brodsky MD </a:t>
            </a:r>
            <a:r>
              <a:rPr lang="en-US" dirty="0"/>
              <a:t>Essay Award</a:t>
            </a:r>
          </a:p>
          <a:p>
            <a:r>
              <a:rPr lang="en-US" b="1" dirty="0">
                <a:solidFill>
                  <a:srgbClr val="860908"/>
                </a:solidFill>
              </a:rPr>
              <a:t>Heller</a:t>
            </a:r>
            <a:r>
              <a:rPr lang="en-US" dirty="0"/>
              <a:t> Outstanding Branch Award</a:t>
            </a:r>
          </a:p>
          <a:p>
            <a:r>
              <a:rPr lang="en-US" b="1" dirty="0">
                <a:solidFill>
                  <a:srgbClr val="860908"/>
                </a:solidFill>
              </a:rPr>
              <a:t>Anne C. Carter </a:t>
            </a:r>
            <a:r>
              <a:rPr lang="en-US" dirty="0"/>
              <a:t>Global Health Fellowship</a:t>
            </a:r>
          </a:p>
          <a:p>
            <a:r>
              <a:rPr lang="en-US" b="1" dirty="0">
                <a:solidFill>
                  <a:srgbClr val="860908"/>
                </a:solidFill>
              </a:rPr>
              <a:t>Anne C. Carter </a:t>
            </a:r>
            <a:r>
              <a:rPr lang="en-US" dirty="0"/>
              <a:t>Leadership Award</a:t>
            </a:r>
          </a:p>
          <a:p>
            <a:r>
              <a:rPr lang="en-US" b="1" dirty="0">
                <a:solidFill>
                  <a:srgbClr val="860908"/>
                </a:solidFill>
              </a:rPr>
              <a:t>Eliza Lo Chin </a:t>
            </a:r>
            <a:r>
              <a:rPr lang="en-US" dirty="0"/>
              <a:t>Unsung Hero Award</a:t>
            </a:r>
          </a:p>
          <a:p>
            <a:r>
              <a:rPr lang="en-US" b="1" dirty="0">
                <a:solidFill>
                  <a:srgbClr val="860908"/>
                </a:solidFill>
              </a:rPr>
              <a:t>Young Women in Science </a:t>
            </a:r>
            <a:r>
              <a:rPr lang="en-US" dirty="0"/>
              <a:t>Awards</a:t>
            </a:r>
          </a:p>
          <a:p>
            <a:r>
              <a:rPr lang="en-US" b="1" dirty="0" smtClean="0">
                <a:solidFill>
                  <a:srgbClr val="860908"/>
                </a:solidFill>
              </a:rPr>
              <a:t>Poster </a:t>
            </a:r>
            <a:r>
              <a:rPr lang="en-US" dirty="0"/>
              <a:t>Presentations</a:t>
            </a:r>
          </a:p>
          <a:p>
            <a:r>
              <a:rPr lang="en-US" b="1" dirty="0">
                <a:solidFill>
                  <a:srgbClr val="860908"/>
                </a:solidFill>
              </a:rPr>
              <a:t>Jim Heller </a:t>
            </a:r>
            <a:r>
              <a:rPr lang="en-US" dirty="0"/>
              <a:t>Annual Meeting Travel Grants</a:t>
            </a:r>
          </a:p>
          <a:p>
            <a:r>
              <a:rPr lang="en-US" b="1" dirty="0">
                <a:solidFill>
                  <a:srgbClr val="860908"/>
                </a:solidFill>
              </a:rPr>
              <a:t>Service Recognition </a:t>
            </a:r>
            <a:r>
              <a:rPr lang="en-US" dirty="0"/>
              <a:t>Award</a:t>
            </a:r>
          </a:p>
          <a:p>
            <a:r>
              <a:rPr lang="en-US" b="1" dirty="0">
                <a:solidFill>
                  <a:srgbClr val="860908"/>
                </a:solidFill>
              </a:rPr>
              <a:t>Overseas </a:t>
            </a:r>
            <a:r>
              <a:rPr lang="en-US" dirty="0"/>
              <a:t>Assistance </a:t>
            </a:r>
            <a:r>
              <a:rPr lang="en-US" dirty="0" smtClean="0"/>
              <a:t>Grants</a:t>
            </a:r>
            <a:endParaRPr lang="en-US" dirty="0"/>
          </a:p>
          <a:p>
            <a:r>
              <a:rPr lang="en-US" b="1" dirty="0">
                <a:solidFill>
                  <a:srgbClr val="860908"/>
                </a:solidFill>
              </a:rPr>
              <a:t>Child Family Health </a:t>
            </a:r>
            <a:r>
              <a:rPr lang="en-US" b="1" dirty="0" smtClean="0">
                <a:solidFill>
                  <a:srgbClr val="860908"/>
                </a:solidFill>
              </a:rPr>
              <a:t>International </a:t>
            </a:r>
            <a:r>
              <a:rPr lang="en-US" dirty="0"/>
              <a:t>Global Health Education Program Scholarship</a:t>
            </a:r>
          </a:p>
          <a:p>
            <a:r>
              <a:rPr lang="en-US" b="1" dirty="0">
                <a:solidFill>
                  <a:srgbClr val="860908"/>
                </a:solidFill>
              </a:rPr>
              <a:t>Ponce Health Sciences University </a:t>
            </a:r>
            <a:r>
              <a:rPr lang="en-US" dirty="0"/>
              <a:t>Global Leadership Conference </a:t>
            </a:r>
            <a:r>
              <a:rPr lang="en-US" dirty="0" smtClean="0"/>
              <a:t>Scholarship</a:t>
            </a:r>
            <a:endParaRPr lang="en-US" dirty="0"/>
          </a:p>
        </p:txBody>
      </p:sp>
      <p:pic>
        <p:nvPicPr>
          <p:cNvPr id="4" name="Picture 3" descr="11052432_10152944543141483_3403177128055103491_n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02" r="29407"/>
          <a:stretch/>
        </p:blipFill>
        <p:spPr>
          <a:xfrm>
            <a:off x="5291108" y="519582"/>
            <a:ext cx="2813907" cy="37525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819712" y="6223510"/>
            <a:ext cx="81847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For more </a:t>
            </a:r>
            <a:r>
              <a:rPr lang="en-US" sz="2400" dirty="0"/>
              <a:t>info visit: </a:t>
            </a:r>
            <a:r>
              <a:rPr lang="en-US" sz="2400" b="1" dirty="0" err="1" smtClean="0">
                <a:solidFill>
                  <a:srgbClr val="860908"/>
                </a:solidFill>
              </a:rPr>
              <a:t>www.amwa</a:t>
            </a:r>
            <a:r>
              <a:rPr lang="en-US" sz="2400" b="1" dirty="0" err="1">
                <a:solidFill>
                  <a:srgbClr val="860908"/>
                </a:solidFill>
              </a:rPr>
              <a:t>-doc.org</a:t>
            </a:r>
            <a:r>
              <a:rPr lang="en-US" sz="2400" b="1" dirty="0">
                <a:solidFill>
                  <a:srgbClr val="860908"/>
                </a:solidFill>
              </a:rPr>
              <a:t>/students/awards/</a:t>
            </a:r>
          </a:p>
        </p:txBody>
      </p:sp>
    </p:spTree>
    <p:extLst>
      <p:ext uri="{BB962C8B-B14F-4D97-AF65-F5344CB8AC3E}">
        <p14:creationId xmlns:p14="http://schemas.microsoft.com/office/powerpoint/2010/main" val="1705486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5-05-22 at 2.24.46 P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72" y="741795"/>
            <a:ext cx="8725301" cy="5127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902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Inkwell">
      <a:dk1>
        <a:sysClr val="windowText" lastClr="000000"/>
      </a:dk1>
      <a:lt1>
        <a:sysClr val="window" lastClr="FFFFFF"/>
      </a:lt1>
      <a:dk2>
        <a:srgbClr val="584D2E"/>
      </a:dk2>
      <a:lt2>
        <a:srgbClr val="EFE7C3"/>
      </a:lt2>
      <a:accent1>
        <a:srgbClr val="860908"/>
      </a:accent1>
      <a:accent2>
        <a:srgbClr val="4A0505"/>
      </a:accent2>
      <a:accent3>
        <a:srgbClr val="7A500A"/>
      </a:accent3>
      <a:accent4>
        <a:srgbClr val="C47810"/>
      </a:accent4>
      <a:accent5>
        <a:srgbClr val="827752"/>
      </a:accent5>
      <a:accent6>
        <a:srgbClr val="B5BB83"/>
      </a:accent6>
      <a:hlink>
        <a:srgbClr val="C47810"/>
      </a:hlink>
      <a:folHlink>
        <a:srgbClr val="F0A43A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Newsprint.thmx</Template>
  <TotalTime>3523</TotalTime>
  <Words>545</Words>
  <Application>Microsoft Macintosh PowerPoint</Application>
  <PresentationFormat>On-screen Show (4:3)</PresentationFormat>
  <Paragraphs>86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Impact</vt:lpstr>
      <vt:lpstr>Times New Roman</vt:lpstr>
      <vt:lpstr>Newsprint</vt:lpstr>
      <vt:lpstr>PowerPoint Presentation</vt:lpstr>
      <vt:lpstr>History of AMWA</vt:lpstr>
      <vt:lpstr>Why is AMWA Important?</vt:lpstr>
      <vt:lpstr>Women Physician in Leadership</vt:lpstr>
      <vt:lpstr>What is AMWA?</vt:lpstr>
      <vt:lpstr>Our Goals</vt:lpstr>
      <vt:lpstr>Student Benefits! </vt:lpstr>
      <vt:lpstr>Scholarships</vt:lpstr>
      <vt:lpstr>PowerPoint Presentation</vt:lpstr>
      <vt:lpstr>Mentorship</vt:lpstr>
      <vt:lpstr>   Sign Up Now!   </vt:lpstr>
      <vt:lpstr>PowerPoint Presentation</vt:lpstr>
      <vt:lpstr>Connect With Us!</vt:lpstr>
    </vt:vector>
  </TitlesOfParts>
  <LinksUpToDate>false</LinksUpToDate>
  <SharedDoc>false</SharedDoc>
  <HyperlinksChanged>false</HyperlinksChanged>
  <AppVersion>15.0023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Fatima Fahs</dc:creator>
  <cp:lastModifiedBy>chpedro@iupui.edu</cp:lastModifiedBy>
  <cp:revision>57</cp:revision>
  <dcterms:created xsi:type="dcterms:W3CDTF">2015-05-20T14:12:01Z</dcterms:created>
  <dcterms:modified xsi:type="dcterms:W3CDTF">2016-08-21T11:49:28Z</dcterms:modified>
</cp:coreProperties>
</file>